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6" r:id="rId15"/>
    <p:sldId id="295" r:id="rId16"/>
    <p:sldId id="287" r:id="rId17"/>
    <p:sldId id="289" r:id="rId18"/>
    <p:sldId id="296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4" d="100"/>
          <a:sy n="74" d="100"/>
        </p:scale>
        <p:origin x="-12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39775"/>
            <a:ext cx="4935538" cy="3703638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39775"/>
            <a:ext cx="4935538" cy="3703638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03.05.2024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ds-malyshok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образовательной программы МБДОУ – детский сад «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Гульчачак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600" b="1" dirty="0" smtClean="0">
                <a:solidFill>
                  <a:srgbClr val="2C0FDB"/>
                </a:solidFill>
                <a:latin typeface="Georgia" pitchFamily="18" charset="0"/>
              </a:rPr>
              <a:t>с. </a:t>
            </a:r>
            <a:r>
              <a:rPr lang="ru-RU" sz="1600" dirty="0" smtClean="0">
                <a:solidFill>
                  <a:srgbClr val="2C0FDB"/>
                </a:solidFill>
                <a:latin typeface="Georgia" pitchFamily="18" charset="0"/>
              </a:rPr>
              <a:t>Старое </a:t>
            </a:r>
            <a:r>
              <a:rPr lang="ru-RU" sz="1600" dirty="0" err="1" smtClean="0">
                <a:solidFill>
                  <a:srgbClr val="2C0FDB"/>
                </a:solidFill>
                <a:latin typeface="Georgia" pitchFamily="18" charset="0"/>
              </a:rPr>
              <a:t>Абдулово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561376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 - детский сад «</a:t>
            </a:r>
            <a:r>
              <a:rPr lang="ru-RU" b="1" dirty="0" err="1" smtClean="0">
                <a:latin typeface="Georgia" pitchFamily="18" charset="0"/>
                <a:cs typeface="Times New Roman" pitchFamily="18" charset="0"/>
              </a:rPr>
              <a:t>Гульчачак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» Тукаевского муниципального района </a:t>
            </a:r>
          </a:p>
          <a:p>
            <a:pPr algn="ctr" eaLnBrk="0" hangingPunct="0">
              <a:tabLst>
                <a:tab pos="3819525" algn="l"/>
              </a:tabLst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 eaLnBrk="0" hangingPunct="0">
              <a:tabLst>
                <a:tab pos="3819525" algn="l"/>
              </a:tabLst>
            </a:pPr>
            <a:endParaRPr lang="ru-RU" sz="2000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908720"/>
            <a:ext cx="8072494" cy="5565232"/>
          </a:xfrm>
        </p:spPr>
        <p:txBody>
          <a:bodyPr anchor="ctr">
            <a:normAutofit fontScale="85000" lnSpcReduction="20000"/>
          </a:bodyPr>
          <a:lstStyle/>
          <a:p>
            <a:pPr algn="just"/>
            <a:endParaRPr lang="en-US" b="1" dirty="0" smtClean="0"/>
          </a:p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</a:t>
            </a:r>
          </a:p>
          <a:p>
            <a:pPr algn="just">
              <a:buNone/>
            </a:pPr>
            <a:r>
              <a:rPr lang="ru-RU" dirty="0" smtClean="0"/>
              <a:t>направлениями развития ребенка, представленными в пяти</a:t>
            </a:r>
          </a:p>
          <a:p>
            <a:pPr algn="just">
              <a:buNone/>
            </a:pPr>
            <a:r>
              <a:rPr lang="ru-RU" dirty="0" smtClean="0"/>
              <a:t>образовательных областях;</a:t>
            </a:r>
          </a:p>
          <a:p>
            <a:pPr lvl="0" algn="just">
              <a:buClr>
                <a:srgbClr val="FE8637"/>
              </a:buClr>
              <a:buNone/>
            </a:pPr>
            <a:r>
              <a:rPr lang="ru-RU" dirty="0" smtClean="0">
                <a:solidFill>
                  <a:prstClr val="black"/>
                </a:solidFill>
              </a:rPr>
              <a:t>- вариативная </a:t>
            </a:r>
            <a:r>
              <a:rPr lang="ru-RU" dirty="0">
                <a:solidFill>
                  <a:prstClr val="black"/>
                </a:solidFill>
              </a:rPr>
              <a:t>часть </a:t>
            </a:r>
            <a:r>
              <a:rPr lang="ru-RU" dirty="0" smtClean="0">
                <a:solidFill>
                  <a:prstClr val="black"/>
                </a:solidFill>
              </a:rPr>
              <a:t>программы</a:t>
            </a:r>
            <a:r>
              <a:rPr lang="ru-RU" dirty="0">
                <a:solidFill>
                  <a:prstClr val="black"/>
                </a:solidFill>
              </a:rPr>
              <a:t>;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marL="0" indent="0" algn="just">
              <a:buNone/>
            </a:pPr>
            <a:r>
              <a:rPr lang="ru-RU" dirty="0" smtClean="0"/>
              <a:t>- особенности образовательной деятельности разных культурных видов и культурных практик;</a:t>
            </a:r>
          </a:p>
          <a:p>
            <a:pPr marL="0" indent="0" algn="just">
              <a:buNone/>
            </a:pPr>
            <a:r>
              <a:rPr lang="ru-RU" dirty="0" smtClean="0"/>
              <a:t>- способы и направления поддержки детской инициативы;</a:t>
            </a:r>
          </a:p>
          <a:p>
            <a:pPr marL="0" indent="0" algn="just">
              <a:buNone/>
            </a:pPr>
            <a:r>
              <a:rPr lang="ru-RU" dirty="0" smtClean="0"/>
              <a:t>- взаимодействие педагогического коллектива с семьями воспитанников;</a:t>
            </a:r>
          </a:p>
          <a:p>
            <a:pPr marL="0" indent="0" algn="just">
              <a:buNone/>
            </a:pPr>
            <a:r>
              <a:rPr lang="ru-RU" dirty="0" smtClean="0"/>
              <a:t>- направления и задачи коррекционно-развивающей работы;</a:t>
            </a:r>
          </a:p>
          <a:p>
            <a:pPr marL="0" indent="0" algn="just">
              <a:buNone/>
            </a:pPr>
            <a:r>
              <a:rPr lang="ru-RU" dirty="0" smtClean="0"/>
              <a:t>- Федеральная  рабочая программа воспитания;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2" y="1844675"/>
            <a:ext cx="3586175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928958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4" y="2204244"/>
            <a:ext cx="878699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 rot="5400000">
            <a:off x="4636300" y="2563813"/>
            <a:ext cx="1588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429387" y="2204244"/>
            <a:ext cx="437352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0385739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0375238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764704"/>
            <a:ext cx="7095732" cy="4824536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Полное название</a:t>
            </a:r>
            <a:r>
              <a:rPr lang="ru-RU" sz="1800" dirty="0" smtClean="0"/>
              <a:t>: </a:t>
            </a:r>
            <a:br>
              <a:rPr lang="ru-RU" sz="1800" dirty="0" smtClean="0"/>
            </a:br>
            <a:r>
              <a:rPr lang="ru-RU" sz="1800" dirty="0" smtClean="0"/>
              <a:t>образовательная программа муниципального бюджетного дошкольного образовательного учреждения – детский сад «</a:t>
            </a:r>
            <a:r>
              <a:rPr lang="ru-RU" sz="1800" dirty="0" err="1" smtClean="0"/>
              <a:t>Гульчачак</a:t>
            </a:r>
            <a:r>
              <a:rPr lang="ru-RU" sz="1800" dirty="0" smtClean="0"/>
              <a:t>» Тукаевского муниципального района Республики Татарстан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Ориентирована на детей в возрасте от 1,5 лет до прекращения</a:t>
            </a:r>
            <a:br>
              <a:rPr lang="ru-RU" sz="1800" b="1" dirty="0" smtClean="0"/>
            </a:br>
            <a:r>
              <a:rPr lang="ru-RU" sz="1800" b="1" dirty="0" smtClean="0"/>
              <a:t> образовательных </a:t>
            </a:r>
            <a:br>
              <a:rPr lang="ru-RU" sz="1800" b="1" dirty="0" smtClean="0"/>
            </a:br>
            <a:r>
              <a:rPr lang="ru-RU" sz="1800" b="1" dirty="0" smtClean="0"/>
              <a:t>отношений.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1. РЕГИОНАЛЬНЫЙ </a:t>
            </a:r>
          </a:p>
          <a:p>
            <a:pPr algn="ctr"/>
            <a:r>
              <a:rPr lang="ru-RU" sz="2000" b="1" dirty="0" smtClean="0"/>
              <a:t>КОМПОНЕНТ</a:t>
            </a:r>
            <a:endParaRPr lang="ru-RU" sz="20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857752" y="2428868"/>
            <a:ext cx="3857652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000" b="1" dirty="0" smtClean="0"/>
              <a:t>2. ОСВОЕНИЕ НОВЫХ </a:t>
            </a:r>
          </a:p>
          <a:p>
            <a:pPr algn="ctr"/>
            <a:r>
              <a:rPr lang="ru-RU" sz="2000" b="1" dirty="0" smtClean="0"/>
              <a:t>ОБРАЗОВАТЕЛЬНЫХ </a:t>
            </a:r>
          </a:p>
          <a:p>
            <a:pPr algn="ctr"/>
            <a:r>
              <a:rPr lang="ru-RU" sz="2000" b="1" dirty="0" smtClean="0"/>
              <a:t>ТЕХНОЛОГИЙ</a:t>
            </a:r>
            <a:endParaRPr lang="ru-RU" sz="20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marL="0" indent="0" algn="just">
              <a:buNone/>
            </a:pPr>
            <a:r>
              <a:rPr lang="ru-RU" b="1" dirty="0" smtClean="0"/>
              <a:t>- </a:t>
            </a:r>
            <a:r>
              <a:rPr lang="ru-RU" dirty="0" smtClean="0"/>
              <a:t>психолого-педагогические условия реализации программы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ДОУ;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 algn="just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адровые условия</a:t>
            </a:r>
          </a:p>
          <a:p>
            <a:pPr algn="just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алендарный план воспитательной работы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86834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972452" cy="511665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   </a:t>
            </a:r>
            <a:r>
              <a:rPr lang="ru-RU" sz="2800" b="1" dirty="0" smtClean="0"/>
              <a:t>Юридический и почтовый адрес:</a:t>
            </a:r>
            <a:r>
              <a:rPr lang="ru-RU" sz="2800" dirty="0" smtClean="0"/>
              <a:t> </a:t>
            </a:r>
          </a:p>
          <a:p>
            <a:pPr algn="just">
              <a:buNone/>
            </a:pPr>
            <a:r>
              <a:rPr lang="ru-RU" sz="2800" b="1" dirty="0" smtClean="0"/>
              <a:t>423882, РТ, Тукаевский муниципальный</a:t>
            </a:r>
            <a:endParaRPr lang="en-US" sz="2800" b="1" dirty="0" smtClean="0"/>
          </a:p>
          <a:p>
            <a:pPr algn="just">
              <a:buNone/>
            </a:pPr>
            <a:r>
              <a:rPr lang="ru-RU" sz="2800" b="1" dirty="0" smtClean="0"/>
              <a:t>район, село Старое </a:t>
            </a:r>
            <a:r>
              <a:rPr lang="ru-RU" sz="2800" b="1" dirty="0" err="1" smtClean="0"/>
              <a:t>Абдулово</a:t>
            </a:r>
            <a:r>
              <a:rPr lang="ru-RU" sz="2800" b="1" dirty="0" smtClean="0"/>
              <a:t>, ул. Центральная</a:t>
            </a:r>
            <a:endParaRPr lang="en-US" sz="2800" b="1" dirty="0"/>
          </a:p>
          <a:p>
            <a:pPr algn="just">
              <a:buNone/>
            </a:pPr>
            <a:r>
              <a:rPr lang="ru-RU" sz="2800" b="1" dirty="0" err="1" smtClean="0"/>
              <a:t>Галиева</a:t>
            </a:r>
            <a:r>
              <a:rPr lang="ru-RU" sz="2800" b="1" dirty="0" smtClean="0"/>
              <a:t> д.13.</a:t>
            </a:r>
          </a:p>
          <a:p>
            <a:pPr algn="just">
              <a:buNone/>
            </a:pPr>
            <a:r>
              <a:rPr lang="en-US" sz="2800" b="1" u="sng" dirty="0" smtClean="0"/>
              <a:t>E-mail</a:t>
            </a:r>
            <a:r>
              <a:rPr lang="ru-RU" sz="2800" b="1" u="sng" dirty="0" smtClean="0"/>
              <a:t>: </a:t>
            </a:r>
            <a:r>
              <a:rPr lang="en-US" sz="2800" b="1" u="sng" dirty="0" smtClean="0"/>
              <a:t>Gulchechek.Sad@tatar.ru</a:t>
            </a:r>
            <a:r>
              <a:rPr lang="ru-RU" sz="2800" b="1" u="sng" dirty="0" smtClean="0"/>
              <a:t> </a:t>
            </a:r>
          </a:p>
          <a:p>
            <a:pPr algn="just">
              <a:buNone/>
            </a:pPr>
            <a:r>
              <a:rPr lang="ru-RU" sz="2800" b="1" dirty="0" smtClean="0"/>
              <a:t>Информационный сайт ДОУ: </a:t>
            </a:r>
          </a:p>
          <a:p>
            <a:pPr algn="just">
              <a:buNone/>
            </a:pPr>
            <a:r>
              <a:rPr lang="ru-RU" sz="2800" b="1" u="sng" dirty="0" smtClean="0">
                <a:hlinkClick r:id="rId2"/>
              </a:rPr>
              <a:t> </a:t>
            </a:r>
            <a:r>
              <a:rPr lang="ru-RU" sz="2800" b="1" dirty="0" smtClean="0"/>
              <a:t>https://edu.tatar.ru/tukaj/st-abdulovo/dou</a:t>
            </a:r>
          </a:p>
          <a:p>
            <a:pPr algn="just">
              <a:buNone/>
            </a:pPr>
            <a:endParaRPr lang="ru-RU" sz="2800" dirty="0" smtClean="0"/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260648"/>
            <a:ext cx="8462174" cy="6311600"/>
          </a:xfrm>
        </p:spPr>
        <p:txBody>
          <a:bodyPr>
            <a:normAutofit fontScale="92500"/>
          </a:bodyPr>
          <a:lstStyle/>
          <a:p>
            <a:pPr marR="13589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Основная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общеобразовательная программа </a:t>
            </a:r>
            <a:r>
              <a:rPr lang="ru-RU" dirty="0">
                <a:latin typeface="Times New Roman"/>
                <a:ea typeface="Times New Roman"/>
              </a:rPr>
              <a:t>–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образовательная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программа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pc="-33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Муниципального бюджетного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 образовательного учреждения 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«Лэйсэн»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(далее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–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Программа)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разработана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в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соответствии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государственным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образовательным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стандартом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(утвержден приказом </a:t>
            </a:r>
            <a:r>
              <a:rPr lang="ru-RU" dirty="0" err="1">
                <a:latin typeface="Times New Roman"/>
                <a:ea typeface="Times New Roman"/>
              </a:rPr>
              <a:t>Минобрнауки</a:t>
            </a:r>
            <a:r>
              <a:rPr lang="ru-RU" dirty="0">
                <a:latin typeface="Times New Roman"/>
                <a:ea typeface="Times New Roman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dirty="0" err="1">
                <a:latin typeface="Times New Roman"/>
                <a:ea typeface="Times New Roman"/>
              </a:rPr>
              <a:t>Минпросвещения</a:t>
            </a:r>
            <a:r>
              <a:rPr lang="ru-RU" dirty="0">
                <a:latin typeface="Times New Roman"/>
                <a:ea typeface="Times New Roman"/>
              </a:rPr>
              <a:t> России от 8 ноября 2022 г. № 955, зарегистрировано в Минюсте России 6 февраля 2023 г., регистрационный № 72264)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 (далее –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ФГОС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ДО)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и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федеральной образовательной программой дошкольного образования (</a:t>
            </a:r>
            <a:r>
              <a:rPr lang="ru-RU" dirty="0">
                <a:latin typeface="Times New Roman"/>
                <a:ea typeface="Times New Roman"/>
              </a:rPr>
              <a:t>утверждена приказом </a:t>
            </a:r>
            <a:r>
              <a:rPr lang="ru-RU" dirty="0" err="1">
                <a:latin typeface="Times New Roman"/>
                <a:ea typeface="Times New Roman"/>
              </a:rPr>
              <a:t>Минпросвещения</a:t>
            </a:r>
            <a:r>
              <a:rPr lang="ru-RU" dirty="0">
                <a:latin typeface="Times New Roman"/>
                <a:ea typeface="Times New Roman"/>
              </a:rPr>
              <a:t> России от 25 ноября 2022 г. № 1028, зарегистрировано в Минюсте России 28 декабря 2022 г., регистрационный № 71847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) (далее – ФОП ДО).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54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714744" y="2198177"/>
            <a:ext cx="4500594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34620" marR="567055" indent="449580" algn="just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Целью </a:t>
            </a:r>
            <a:r>
              <a:rPr lang="ru-RU" sz="2000" dirty="0">
                <a:latin typeface="Times New Roman"/>
                <a:ea typeface="Times New Roman"/>
              </a:rPr>
              <a:t>Образовательной программы является всестороннее развитие и воспитание ребенка в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период дошкольного детства на основе духовно-нравственных ценностей народов Российской</a:t>
            </a:r>
            <a:r>
              <a:rPr lang="ru-RU" sz="2000" spc="-28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Федерации,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исторических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национально-культурных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традиций.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14422"/>
            <a:ext cx="8424936" cy="5373818"/>
          </a:xfrm>
        </p:spPr>
        <p:txBody>
          <a:bodyPr>
            <a:normAutofit fontScale="77500" lnSpcReduction="20000"/>
          </a:bodyPr>
          <a:lstStyle/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680085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 единых для Российской Федерации содержания дошкольного образования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планируемых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результатов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освоения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образовательной</a:t>
            </a:r>
            <a:r>
              <a:rPr lang="ru-RU" spc="-2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программы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дошкольного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4132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45490" algn="l"/>
              </a:tabLst>
            </a:pPr>
            <a:r>
              <a:rPr lang="ru-RU" dirty="0">
                <a:latin typeface="Times New Roman"/>
                <a:ea typeface="Times New Roman"/>
              </a:rPr>
              <a:t>построение (структурирование) содержания образовательной работы на основе учета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возрастных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 индивидуальных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особенностей развития;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07390" algn="l"/>
              </a:tabLst>
            </a:pPr>
            <a:r>
              <a:rPr lang="ru-RU" dirty="0">
                <a:latin typeface="Times New Roman"/>
                <a:ea typeface="Times New Roman"/>
              </a:rPr>
              <a:t>создание условий для равного доступа к образованию для всех детей дошкольного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возраста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учетом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разнообразия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потребностей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индивидуальных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возможностей;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4005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89305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динамики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развития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социальных,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нравственных,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патриотических,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эстетических,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интеллектуальных,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физических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качеств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способностей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ребенка,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его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инициативности,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самостоятельности и ответственности;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699770" algn="l"/>
              </a:tabLst>
            </a:pPr>
            <a:r>
              <a:rPr lang="ru-RU" dirty="0">
                <a:latin typeface="Times New Roman"/>
                <a:ea typeface="Times New Roman"/>
              </a:rPr>
              <a:t>достижение детьми на этапе завершения дошкольного образования уровня развития,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необходимого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достаточного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для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успешного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освоения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ими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программ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начального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общего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11835" algn="l"/>
              </a:tabLst>
            </a:pPr>
            <a:r>
              <a:rPr lang="ru-RU" dirty="0">
                <a:latin typeface="Times New Roman"/>
                <a:ea typeface="Times New Roman"/>
              </a:rPr>
              <a:t>охрана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укрепление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физического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психического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здоровья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детей,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том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числе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их</a:t>
            </a:r>
            <a:r>
              <a:rPr lang="ru-RU" spc="-28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эмоционального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благополучия;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9420" lvl="0" indent="-342900" algn="just">
              <a:spcBef>
                <a:spcPts val="5"/>
              </a:spcBef>
              <a:spcAft>
                <a:spcPts val="0"/>
              </a:spcAft>
              <a:buSzPts val="1200"/>
              <a:buFont typeface="Times New Roman"/>
              <a:buChar char="-"/>
              <a:tabLst>
                <a:tab pos="853440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психолого-педагогической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поддержки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семьи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повышение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компетентности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родителей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(законных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представителей)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вопросах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охраны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укрепления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здоровья детей.</a:t>
            </a:r>
            <a:endParaRPr lang="ru-RU" sz="2000" dirty="0">
              <a:latin typeface="Times New Roman"/>
              <a:ea typeface="Times New Roman"/>
            </a:endParaRPr>
          </a:p>
          <a:p>
            <a:pPr marL="134620" indent="449580" algn="just">
              <a:spcBef>
                <a:spcPts val="25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ДОУ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82" y="142852"/>
            <a:ext cx="778674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marL="134620" marR="438150" indent="449580" algn="just">
              <a:spcBef>
                <a:spcPts val="440"/>
              </a:spcBef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у ребенка развита крупная моторика, он активно использует освоенные ранее движения,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начинает осваивать бег, прыжки, повторяет за взрослым простые имитационные упражнения,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понимает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указания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взрослого,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движения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</a:t>
            </a:r>
            <a:r>
              <a:rPr lang="ru-RU" sz="1200" spc="-2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зрительному</a:t>
            </a:r>
            <a:r>
              <a:rPr lang="ru-RU" sz="1200" spc="-5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звуковому</a:t>
            </a:r>
            <a:r>
              <a:rPr lang="ru-RU" sz="1200" spc="-35" dirty="0">
                <a:latin typeface="Times New Roman"/>
                <a:ea typeface="Times New Roman"/>
              </a:rPr>
              <a:t> </a:t>
            </a:r>
            <a:r>
              <a:rPr lang="ru-RU" sz="1200" dirty="0" err="1" smtClean="0">
                <a:latin typeface="Times New Roman"/>
                <a:ea typeface="Times New Roman"/>
              </a:rPr>
              <a:t>ориентирам;ребенок</a:t>
            </a:r>
            <a:r>
              <a:rPr lang="ru-RU" sz="1200" spc="-10" dirty="0" smtClean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стремится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общению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со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взрослыми,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реагирует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их настроение;</a:t>
            </a:r>
          </a:p>
          <a:p>
            <a:pPr marL="134620" marR="43561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проявляет интерес к сверстникам; наблюдает за их действиями и подражает им;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играет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рядом.</a:t>
            </a:r>
          </a:p>
          <a:p>
            <a:pPr marL="134620" marR="44005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в игровых действиях ребенок отображает действия взрослых, их последовательность,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взаимосвязь;</a:t>
            </a:r>
          </a:p>
          <a:p>
            <a:pPr marL="134620" marR="44069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эмоционально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вовлечен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действия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игрушками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другими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предметами,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стремится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проявлять настойчивость в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достижении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результата своих</a:t>
            </a:r>
            <a:r>
              <a:rPr lang="ru-RU" sz="1200" spc="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действий;</a:t>
            </a:r>
          </a:p>
          <a:p>
            <a:pPr marL="134620" marR="43624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владеет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активной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речью,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включенной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общение;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может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обращаться</a:t>
            </a:r>
            <a:r>
              <a:rPr lang="ru-RU" sz="1200" spc="30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вопросами и просьбами; проявляет интерес к стихам, сказкам, повторяет отдельные слова 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фразы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за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взрослым;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рассматривает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картинки,</a:t>
            </a:r>
            <a:r>
              <a:rPr lang="ru-RU" sz="1200" spc="10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показывает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12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называет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предметы,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изображенные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них;</a:t>
            </a:r>
          </a:p>
          <a:p>
            <a:pPr marL="58483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понимает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простые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поручения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взрослого;</a:t>
            </a:r>
          </a:p>
          <a:p>
            <a:pPr marL="134620" marR="44069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активно действует с окружающими его предметами, знает названия, свойства 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назначение многих предметов, находящихся в его повседневном обиходе: различает и называет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основные цвета, формы предметов, ориентируется в основных пространственных и временных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отношениях;</a:t>
            </a:r>
          </a:p>
          <a:p>
            <a:pPr marL="134620" marR="435610" indent="449580" algn="just">
              <a:spcBef>
                <a:spcPts val="5"/>
              </a:spcBef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использует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специфические,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культурно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фиксированные предметные действия,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знает назначение бытовых предметов (ложки, расчески, карандаша и пр.) и умеет пользоваться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ими;</a:t>
            </a:r>
          </a:p>
          <a:p>
            <a:pPr marL="134620" marR="441325" indent="449580" algn="just">
              <a:spcAft>
                <a:spcPts val="0"/>
              </a:spcAft>
              <a:tabLst>
                <a:tab pos="1240790" algn="l"/>
                <a:tab pos="1870075" algn="l"/>
                <a:tab pos="2742565" algn="l"/>
                <a:tab pos="3942715" algn="l"/>
                <a:tab pos="4758690" algn="l"/>
                <a:tab pos="5789930" algn="l"/>
              </a:tabLst>
            </a:pPr>
            <a:r>
              <a:rPr lang="ru-RU" sz="1200" dirty="0">
                <a:latin typeface="Times New Roman"/>
                <a:ea typeface="Times New Roman"/>
              </a:rPr>
              <a:t>ребенок	владеет	основными	гигиеническими	навыками,	простейшими	</a:t>
            </a:r>
            <a:r>
              <a:rPr lang="ru-RU" sz="1200" spc="-5" dirty="0">
                <a:latin typeface="Times New Roman"/>
                <a:ea typeface="Times New Roman"/>
              </a:rPr>
              <a:t>навыками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самообслуживания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(одевание, раздевание,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самостоятельно ест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др.);</a:t>
            </a:r>
          </a:p>
          <a:p>
            <a:pPr marL="584835" marR="42989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стремится проявлять самостоятельность в бытовом и игровом поведении;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удовольствием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слушает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музыку,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подпевает,</a:t>
            </a:r>
            <a:r>
              <a:rPr lang="ru-RU" sz="1200" spc="7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простые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танцевальные</a:t>
            </a:r>
          </a:p>
          <a:p>
            <a:pPr marL="13462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движения;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эмоционально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откликается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красоту</a:t>
            </a:r>
            <a:r>
              <a:rPr lang="ru-RU" sz="1200" spc="9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природы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произведения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искусства;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осваивает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основы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изобразительной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деятельности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(лепка,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рисование)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конструирования.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708" y="142852"/>
            <a:ext cx="819257" cy="7858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799</TotalTime>
  <Words>2335</Words>
  <Application>Microsoft Office PowerPoint</Application>
  <PresentationFormat>Экран (4:3)</PresentationFormat>
  <Paragraphs>229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   Краткая презентация образовательной программы МБДОУ – детский сад «Гульчачак»  с. Старое Абдулово 2023 </vt:lpstr>
      <vt:lpstr>Полное название:  образовательная программа муниципального бюджетного дошкольного образовательного учреждения – детский сад «Гульчачак» Тукаевского муниципального района Республики Татарстан Ориентирована на детей в возрасте от 1,5 лет до прекращения  образовательных  отношений. 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ДОУ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Слайд 11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 «СОЦИАЛЬНО-КОММУНИКАТИВНОЕ РАЗВИТИЕ»:</vt:lpstr>
      <vt:lpstr>ОБРАЗОВАТЕЛЬНАЯ ОБЛАСТЬ «ПОЗНАВАТЕЛЬНОЕ РАЗВИТИЕ»:</vt:lpstr>
      <vt:lpstr>ОБРАЗОВАТЕЛЬНАЯ ОБЛАСТЬ «РЕЧЕВОЕ РАЗВИТИЕ»: </vt:lpstr>
      <vt:lpstr>ОБРАЗОВАТЕЛЬНАЯ ОБЛАСТЬ  «ХУДОЖЕСТВЕННО-ЭСТЕТИЧЕСКОЕ РАЗВИТИЕ»:</vt:lpstr>
      <vt:lpstr>ОБРАЗОВАТЕЛЬНАЯ ОБЛАСТЬ «ФИЗИЧЕСКОЕ РАЗВИТИЕ»:  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Админ</cp:lastModifiedBy>
  <cp:revision>162</cp:revision>
  <dcterms:created xsi:type="dcterms:W3CDTF">2013-12-24T12:41:12Z</dcterms:created>
  <dcterms:modified xsi:type="dcterms:W3CDTF">2024-05-03T07:21:22Z</dcterms:modified>
</cp:coreProperties>
</file>